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7"/>
  </p:notesMasterIdLst>
  <p:sldIdLst>
    <p:sldId id="256" r:id="rId4"/>
    <p:sldId id="257" r:id="rId5"/>
    <p:sldId id="268" r:id="rId6"/>
    <p:sldId id="269" r:id="rId7"/>
    <p:sldId id="270" r:id="rId8"/>
    <p:sldId id="271" r:id="rId9"/>
    <p:sldId id="272" r:id="rId10"/>
    <p:sldId id="279" r:id="rId11"/>
    <p:sldId id="275" r:id="rId12"/>
    <p:sldId id="277" r:id="rId13"/>
    <p:sldId id="278" r:id="rId14"/>
    <p:sldId id="276" r:id="rId15"/>
    <p:sldId id="267" r:id="rId1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79" autoAdjust="0"/>
    <p:restoredTop sz="86450" autoAdjust="0"/>
  </p:normalViewPr>
  <p:slideViewPr>
    <p:cSldViewPr showGuides="1">
      <p:cViewPr varScale="1">
        <p:scale>
          <a:sx n="106" d="100"/>
          <a:sy n="106" d="100"/>
        </p:scale>
        <p:origin x="1952" y="176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6F87A25-462D-8487-BC06-D132B31E482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E1A08A7-E33C-5EA4-A44A-9457CA95CC1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C24E9812-69F9-4792-6789-0EA15F481B0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05B78DC-A2F8-CAB6-D8D9-8CD91D99A37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BA8F8A0-202C-79EB-0CAA-D10CB18D207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A3C42F0-D6A6-4D49-42F3-B6EBAFDC2C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D6DBF03-0CDD-184A-860A-572FE39D22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8C102E2E-F0FA-9033-BAFC-9283C73244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8A91B4D-CED7-D407-6BBD-984EB1BBBB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7EFB5DD-5048-E23A-0059-C6F3C34FBA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95EACF8-C03B-7241-98B5-9C1D97DEA4EB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EF794153-93D0-035D-E455-6546EB0268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7F2E6CF8-B4D7-F21A-19F8-3E29106205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</a:t>
            </a:r>
            <a:r>
              <a:rPr lang="en-GB" altLang="en-US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4.1.1 4.1.2 4.1.3 4.1.6</a:t>
            </a:r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963D975C-74D6-2F90-1EE6-D2A89BE4D5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F944CBC-FA59-4A46-9493-27F1CDE56FD5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ECD8BE1B-3535-1018-585F-F73068EC0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23578B39-0742-3BA4-71DE-0515A90939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781BF57E-3770-2B0F-39C9-56BD7C38F6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C77A5D9-DBE6-6449-8D5D-FAE99BF6555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99383CD6-1D5A-12B6-90F9-D06F1D6068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10C18F35-CCE7-1BFC-0A92-3E84D9E361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Activity 1</a:t>
            </a: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A6D73054-B469-D1CC-BA78-FADF1CB2A9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768B32E-581E-694D-907B-A5C0690D6A4E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5383D274-101E-3393-A485-020106067E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5286F176-3820-66DE-C532-F1DC4B3CD8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91CBFB6C-826D-2279-A3F4-60D4221737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28FD29D-D3AE-D34A-96BB-C306BC11630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645BEA13-25F8-BED2-57F3-00DF766814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DF6EEC20-51C5-90DB-7483-F4E5167083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Activity 3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FB140BE3-C3A7-90AA-7B74-3BB5407918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88268-90D2-F44D-B932-684BCC0ED97D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C0943-2F76-E824-13AA-644CE5033775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 dirty="0"/>
              <a:t>Y10-06-P31: LANs and WANs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8607779-B525-7686-EBE4-692A2FAF26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11B7D7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42FE56-88D3-AE5A-2A75-BCFF202523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71268435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09E5A4E-C5AA-E436-0D95-A4DC1584E0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6253908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2096D57-15AB-D32B-A726-018AB8EFF0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0883219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C778F3-A466-5E12-2FCD-E8B9226866A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4200566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C504EB1-D012-8480-880E-FCA077FA08BA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70036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92D631D-2102-4DB9-0922-DF71AF6953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8398488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AEBE370-5526-EED1-20FE-B3402CFCA9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85796490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B895D2C5-27F3-E395-6683-61A1024812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E58BDE-A0E4-F96D-E0EF-3AE4F795C06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14691097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FE117E-8BAC-357B-0539-2D2E6261D2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93636011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9BFFB5B-2C12-946E-C0F4-4FC47000B5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60583191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40FB6-071D-46EB-B6D1-A2A41251B5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183840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1F40C-CA18-4782-D0B8-27A910375CD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035562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2EB8FA3E-F5C7-207C-2295-E9931C807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7C67BB-2560-3D53-4017-E64876E768B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A15C3C47-0681-FF56-36C6-683FA1A3E4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11B7D7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Y10-06-P31: LANs and WANs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6" r:id="rId1"/>
    <p:sldLayoutId id="2147485077" r:id="rId2"/>
    <p:sldLayoutId id="2147485078" r:id="rId3"/>
    <p:sldLayoutId id="2147485079" r:id="rId4"/>
    <p:sldLayoutId id="2147485080" r:id="rId5"/>
    <p:sldLayoutId id="2147485081" r:id="rId6"/>
    <p:sldLayoutId id="2147485082" r:id="rId7"/>
    <p:sldLayoutId id="2147485083" r:id="rId8"/>
    <p:sldLayoutId id="2147485084" r:id="rId9"/>
    <p:sldLayoutId id="2147485085" r:id="rId10"/>
    <p:sldLayoutId id="2147485086" r:id="rId11"/>
    <p:sldLayoutId id="2147485087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9E4543A4-CA57-B7F4-AEF0-5852DEC019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334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Connecting globally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32994D67-54C0-026C-0565-0042C8493072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90563" y="1971675"/>
            <a:ext cx="7991475" cy="4264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In order for multiple different devices to speak to each other, they need to communicate in the same way.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To do this, devices use </a:t>
            </a:r>
            <a:r>
              <a:rPr lang="en-GB" altLang="en-US" b="1">
                <a:solidFill>
                  <a:srgbClr val="D60093"/>
                </a:solidFill>
              </a:rPr>
              <a:t>protocols</a:t>
            </a:r>
            <a:r>
              <a:rPr lang="en-GB" altLang="en-US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Protocols are sets of rules (agreed standards) that govern the communication between devices.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For two devices to communicate, they must use the same protocol.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There are number of protocols you need to know about and we will look at them in more detail in later lessons.</a:t>
            </a:r>
          </a:p>
        </p:txBody>
      </p:sp>
      <p:sp>
        <p:nvSpPr>
          <p:cNvPr id="30724" name="Footer Placeholder 3">
            <a:extLst>
              <a:ext uri="{FF2B5EF4-FFF2-40B4-BE49-F238E27FC236}">
                <a16:creationId xmlns:a16="http://schemas.microsoft.com/office/drawing/2014/main" id="{8A07D180-75E2-429F-DE49-AF04178765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FBB02AC4-7CEC-F451-5051-D8C3762370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Finding the device you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CA1C2-EBC3-DA1D-D688-0B93F6B8C11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Another key element needed for communication is an addressing system.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Each device in a network needs a unique address so that connections can be made to it.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There are two types of address that you will learn about.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IP addresses are used on the internet.</a:t>
            </a:r>
          </a:p>
          <a:p>
            <a:pPr>
              <a:defRPr/>
            </a:pPr>
            <a:r>
              <a:rPr lang="en-GB" dirty="0"/>
              <a:t>MAC addresses are used on LANs.</a:t>
            </a:r>
          </a:p>
        </p:txBody>
      </p:sp>
      <p:sp>
        <p:nvSpPr>
          <p:cNvPr id="31748" name="Footer Placeholder 3">
            <a:extLst>
              <a:ext uri="{FF2B5EF4-FFF2-40B4-BE49-F238E27FC236}">
                <a16:creationId xmlns:a16="http://schemas.microsoft.com/office/drawing/2014/main" id="{085E9051-041B-06AA-1396-15BC54CE6E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E46390B1-D583-3CD1-E3B8-B1D65AEA2F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IP Addresses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40DB8924-C288-7BC0-46E0-C2F40635BDD4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In a WAN, an IP (Internet Protocol) address is used to identify an individual device or network access point.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There are two types of IP address. These are known as version 4 and version 6 (IPv4, IPv6) addresses.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IPv6 addresses are longer. IPv6 can therefore address a greater number of unique devices. They were created to help manage the huge number of devices on the internet.</a:t>
            </a:r>
          </a:p>
        </p:txBody>
      </p:sp>
      <p:sp>
        <p:nvSpPr>
          <p:cNvPr id="32772" name="Footer Placeholder 3">
            <a:extLst>
              <a:ext uri="{FF2B5EF4-FFF2-40B4-BE49-F238E27FC236}">
                <a16:creationId xmlns:a16="http://schemas.microsoft.com/office/drawing/2014/main" id="{85260FC7-E3FC-31E8-DB9E-EC2FBB96AA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D0E02860-1D20-0DB0-5D10-F3C78B5044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327ACEE1-B167-F76B-053C-5028782C4D9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557338"/>
            <a:ext cx="79914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250"/>
              </a:spcAft>
              <a:buFont typeface="Wingdings" pitchFamily="2" charset="2"/>
              <a:buChar char="ü"/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Give reasons why computers are connected on a network.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Sharing resources and devices.</a:t>
            </a:r>
          </a:p>
          <a:p>
            <a:pPr>
              <a:spcAft>
                <a:spcPts val="250"/>
              </a:spcAft>
              <a:buFont typeface="Wingdings" pitchFamily="2" charset="2"/>
              <a:buChar char="ü"/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Differentiate between a LAN and a WAN.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Local Area Networks are contained within a single site.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Wide Area Networks cover a larger geographical area.</a:t>
            </a:r>
          </a:p>
          <a:p>
            <a:pPr>
              <a:spcAft>
                <a:spcPts val="250"/>
              </a:spcAft>
              <a:buFont typeface="Wingdings" pitchFamily="2" charset="2"/>
              <a:buChar char="ü"/>
            </a:pPr>
            <a:r>
              <a:rPr lang="en-GB" altLang="en-US" sz="1800">
                <a:solidFill>
                  <a:srgbClr val="000000"/>
                </a:solidFill>
                <a:cs typeface="Times New Roman" panose="02020603050405020304" pitchFamily="18" charset="0"/>
              </a:rPr>
              <a:t>Explain the benefits an organisation </a:t>
            </a:r>
            <a:r>
              <a:rPr lang="en-GB" altLang="en-US" sz="1800">
                <a:cs typeface="Times New Roman" panose="02020603050405020304" pitchFamily="18" charset="0"/>
              </a:rPr>
              <a:t>gets from using a WAN.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cs typeface="Times New Roman" panose="02020603050405020304" pitchFamily="18" charset="0"/>
              </a:rPr>
              <a:t>Able to share data and resources between different sites.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cs typeface="Times New Roman" panose="02020603050405020304" pitchFamily="18" charset="0"/>
              </a:rPr>
              <a:t>Owning the network hardware gives more control. A WAN can be more secure than the VPN alternative.</a:t>
            </a:r>
          </a:p>
          <a:p>
            <a:pPr>
              <a:spcAft>
                <a:spcPts val="250"/>
              </a:spcAft>
              <a:buFont typeface="Wingdings" pitchFamily="2" charset="2"/>
              <a:buChar char="ü"/>
            </a:pPr>
            <a:r>
              <a:rPr lang="en-GB" altLang="en-US" sz="1800">
                <a:cs typeface="Times New Roman" panose="02020603050405020304" pitchFamily="18" charset="0"/>
              </a:rPr>
              <a:t>Explain why protocols are needed on a network.</a:t>
            </a:r>
          </a:p>
          <a:p>
            <a:pPr lvl="1">
              <a:spcAft>
                <a:spcPts val="250"/>
              </a:spcAft>
            </a:pPr>
            <a:r>
              <a:rPr lang="en-GB" altLang="en-US" sz="1800">
                <a:cs typeface="Times New Roman" panose="02020603050405020304" pitchFamily="18" charset="0"/>
              </a:rPr>
              <a:t>Protocols mean that devices are able to ‘speak the same language’.</a:t>
            </a:r>
          </a:p>
          <a:p>
            <a:pPr>
              <a:buFont typeface="Wingdings" pitchFamily="2" charset="2"/>
              <a:buChar char="ü"/>
            </a:pPr>
            <a:r>
              <a:rPr lang="en-GB" altLang="en-US" sz="1800"/>
              <a:t>Describe the purpose of an IP address.</a:t>
            </a:r>
          </a:p>
          <a:p>
            <a:pPr lvl="1"/>
            <a:r>
              <a:rPr lang="en-GB" altLang="en-US" sz="1800"/>
              <a:t>Used to identify a device or network access point on the internet.</a:t>
            </a:r>
          </a:p>
        </p:txBody>
      </p:sp>
      <p:sp>
        <p:nvSpPr>
          <p:cNvPr id="34820" name="Footer Placeholder 3">
            <a:extLst>
              <a:ext uri="{FF2B5EF4-FFF2-40B4-BE49-F238E27FC236}">
                <a16:creationId xmlns:a16="http://schemas.microsoft.com/office/drawing/2014/main" id="{B0799C77-946B-FDFA-1504-1D6C401DFA1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97CE7588-FA81-A59B-DCD3-4F003A4CCA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2086D718-1EE6-2392-83E4-397C0F9036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2B3FA426-76D4-D811-5FAE-EFBBC1A3179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250"/>
              </a:spcAft>
              <a:buFont typeface="Arial" panose="020B0604020202020204" pitchFamily="34" charset="0"/>
              <a:buNone/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In this lesson you will learn to:</a:t>
            </a:r>
          </a:p>
          <a:p>
            <a:pPr lvl="1">
              <a:spcAft>
                <a:spcPts val="250"/>
              </a:spcAft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Give reasons why computers are connected on a network</a:t>
            </a:r>
          </a:p>
          <a:p>
            <a:pPr lvl="1">
              <a:spcAft>
                <a:spcPts val="250"/>
              </a:spcAft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Differentiate between a LAN and a WAN</a:t>
            </a:r>
          </a:p>
          <a:p>
            <a:pPr lvl="1">
              <a:spcAft>
                <a:spcPts val="250"/>
              </a:spcAft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Categorise tasks according to the type of network required to carry them out</a:t>
            </a:r>
          </a:p>
          <a:p>
            <a:pPr lvl="1">
              <a:spcAft>
                <a:spcPts val="250"/>
              </a:spcAft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Explain the benefits to organisations of a WAN</a:t>
            </a:r>
          </a:p>
          <a:p>
            <a:pPr lvl="1">
              <a:spcAft>
                <a:spcPts val="250"/>
              </a:spcAft>
              <a:defRPr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Explain why protocols are needed on a network</a:t>
            </a:r>
          </a:p>
          <a:p>
            <a:pPr lvl="1">
              <a:defRPr/>
            </a:pPr>
            <a:r>
              <a:rPr lang="en-GB" dirty="0">
                <a:ea typeface="Times New Roman" panose="02020603050405020304" pitchFamily="18" charset="0"/>
              </a:rPr>
              <a:t>Describe the purpose of an IP address.</a:t>
            </a:r>
          </a:p>
          <a:p>
            <a:pPr>
              <a:defRPr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For more information and additional learner activities see Chapter 4.1 of the student book.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3D0A7B80-0879-13FE-65EB-1698F8CAE4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How useful is a stand-alone computer?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CD6E5EBE-97DD-13E2-D4E6-3C1F5DA6C53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3970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Imagine you have a computer that is not connected to any others.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It has no network connection to a local network, the internet or other devices.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What could you use this device for?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Would it be useful in today’s world?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This kind of computer is called a </a:t>
            </a:r>
            <a:r>
              <a:rPr lang="en-GB" altLang="en-US" b="1">
                <a:solidFill>
                  <a:srgbClr val="D60093"/>
                </a:solidFill>
              </a:rPr>
              <a:t>stand-alone</a:t>
            </a:r>
            <a:r>
              <a:rPr lang="en-GB" altLang="en-US"/>
              <a:t> </a:t>
            </a:r>
            <a:r>
              <a:rPr lang="en-GB" altLang="en-US" b="1">
                <a:solidFill>
                  <a:srgbClr val="D60093"/>
                </a:solidFill>
              </a:rPr>
              <a:t>computer </a:t>
            </a:r>
            <a:r>
              <a:rPr lang="en-GB" altLang="en-US"/>
              <a:t>because it ‘stands alone’, without connections to other computers or networks.</a:t>
            </a:r>
            <a:endParaRPr lang="en-GB" altLang="en-US" b="1">
              <a:solidFill>
                <a:srgbClr val="D60093"/>
              </a:solidFill>
            </a:endParaRPr>
          </a:p>
        </p:txBody>
      </p:sp>
      <p:sp>
        <p:nvSpPr>
          <p:cNvPr id="18436" name="Footer Placeholder 3">
            <a:extLst>
              <a:ext uri="{FF2B5EF4-FFF2-40B4-BE49-F238E27FC236}">
                <a16:creationId xmlns:a16="http://schemas.microsoft.com/office/drawing/2014/main" id="{1ABA6E4F-83E2-926A-92DA-222F3AA825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C48749F5-40A7-A437-2D50-CC361C05E1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Think about computer networks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1BA3CDFA-0F80-866A-7EE8-6622617E7012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GB" altLang="en-US" dirty="0"/>
              <a:t>How are devices connected to each other?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/>
              <a:t>What benefits are there to using a connected computer?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/>
              <a:t>What tools/applications do you have access to through a computer network?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/>
              <a:t>What are some of the things you could not do if your computer was not connected to another device?</a:t>
            </a:r>
          </a:p>
        </p:txBody>
      </p:sp>
      <p:sp>
        <p:nvSpPr>
          <p:cNvPr id="19460" name="Footer Placeholder 3">
            <a:extLst>
              <a:ext uri="{FF2B5EF4-FFF2-40B4-BE49-F238E27FC236}">
                <a16:creationId xmlns:a16="http://schemas.microsoft.com/office/drawing/2014/main" id="{9D5A88E7-5608-D2EB-C891-B30B3C3B95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F3826F0A-6FA4-EDF9-2E78-D43C24C5E4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Categorising a network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BD11A65F-C69D-9372-6AB0-4540B23E02F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260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Networks can be classified based on their geographical coverage.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Networks that are contained within a single building or site are known as </a:t>
            </a:r>
            <a:r>
              <a:rPr lang="en-GB" altLang="en-US" b="1">
                <a:solidFill>
                  <a:srgbClr val="D60093"/>
                </a:solidFill>
              </a:rPr>
              <a:t>Local Area Networks </a:t>
            </a:r>
            <a:r>
              <a:rPr lang="en-GB" altLang="en-US"/>
              <a:t>(</a:t>
            </a:r>
            <a:r>
              <a:rPr lang="en-GB" altLang="en-US" b="1">
                <a:solidFill>
                  <a:srgbClr val="D60093"/>
                </a:solidFill>
              </a:rPr>
              <a:t>LANs</a:t>
            </a:r>
            <a:r>
              <a:rPr lang="en-GB" altLang="en-US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Networks that are connected over a larger geographical area are known as </a:t>
            </a:r>
            <a:r>
              <a:rPr lang="en-GB" altLang="en-US" b="1">
                <a:solidFill>
                  <a:srgbClr val="D60093"/>
                </a:solidFill>
              </a:rPr>
              <a:t>Wide Area Networks </a:t>
            </a:r>
            <a:r>
              <a:rPr lang="en-GB" altLang="en-US"/>
              <a:t>(</a:t>
            </a:r>
            <a:r>
              <a:rPr lang="en-GB" altLang="en-US" b="1">
                <a:solidFill>
                  <a:srgbClr val="D60093"/>
                </a:solidFill>
              </a:rPr>
              <a:t>WANs</a:t>
            </a:r>
            <a:r>
              <a:rPr lang="en-GB" altLang="en-US"/>
              <a:t>).</a:t>
            </a:r>
          </a:p>
        </p:txBody>
      </p:sp>
      <p:sp>
        <p:nvSpPr>
          <p:cNvPr id="20484" name="Footer Placeholder 3">
            <a:extLst>
              <a:ext uri="{FF2B5EF4-FFF2-40B4-BE49-F238E27FC236}">
                <a16:creationId xmlns:a16="http://schemas.microsoft.com/office/drawing/2014/main" id="{287E9AFA-5B00-C167-009B-9805B7D046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F1FE61AD-138F-9B93-04CA-2A96AB3F0B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type of network am I using?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4EC1E500-D3E5-4854-F66E-4EB56FCA4A6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260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Think of some examples of tasks you complete using a computer.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Most of these will involve a network of some kind.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For example: Printing a document requires the use of a LAN. The computer will be connected to a printer either directly or through the school’s network.</a:t>
            </a:r>
          </a:p>
        </p:txBody>
      </p:sp>
      <p:sp>
        <p:nvSpPr>
          <p:cNvPr id="22532" name="Footer Placeholder 3">
            <a:extLst>
              <a:ext uri="{FF2B5EF4-FFF2-40B4-BE49-F238E27FC236}">
                <a16:creationId xmlns:a16="http://schemas.microsoft.com/office/drawing/2014/main" id="{FC8B85F6-1939-6910-6E17-C11388CF41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03E081E-FE0C-26B0-BD6B-0FB7EB3AD7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Why </a:t>
            </a:r>
            <a:r>
              <a:rPr lang="en-US" altLang="en-US" dirty="0" err="1"/>
              <a:t>organisations</a:t>
            </a:r>
            <a:r>
              <a:rPr lang="en-US" altLang="en-US" dirty="0"/>
              <a:t> have WANs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859F1F1-3D25-0F04-8541-90D2E68C2CF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Big organisations may have their own WAN.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The organisation owns all of the WAN’s hardware and has full control of the network. Others cannot use its infrastructure.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This means the network can be very secure.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This is a very expensive option because the infrastructure has to be installed and maintained.</a:t>
            </a:r>
          </a:p>
        </p:txBody>
      </p:sp>
      <p:sp>
        <p:nvSpPr>
          <p:cNvPr id="24580" name="Footer Placeholder 3">
            <a:extLst>
              <a:ext uri="{FF2B5EF4-FFF2-40B4-BE49-F238E27FC236}">
                <a16:creationId xmlns:a16="http://schemas.microsoft.com/office/drawing/2014/main" id="{80B6408F-4986-78DB-3A2D-7230B41E41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CF8F1372-47CC-1BAC-FE4E-57082FC4EF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Benefits of networks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E97BA6A9-1A00-2427-AB14-005B8A4C1CF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2" y="2058988"/>
            <a:ext cx="7991475" cy="38902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GB" altLang="en-US" dirty="0"/>
              <a:t>Users can: 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share data and information with each other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communicate with each other using email, messaging, video conferencing, etc. 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work collaboratively using web-based software, virtual meeting tools, etc.  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share hardware devices such as printers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make use of centralised support and maintenance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en-US" dirty="0"/>
              <a:t>socialise with one another</a:t>
            </a:r>
          </a:p>
        </p:txBody>
      </p:sp>
      <p:sp>
        <p:nvSpPr>
          <p:cNvPr id="29700" name="Footer Placeholder 3">
            <a:extLst>
              <a:ext uri="{FF2B5EF4-FFF2-40B4-BE49-F238E27FC236}">
                <a16:creationId xmlns:a16="http://schemas.microsoft.com/office/drawing/2014/main" id="{F6D179AE-57CB-D06E-4A53-D1E8F1AB77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65928641"/>
      </p:ext>
    </p:extLst>
  </p:cSld>
  <p:clrMapOvr>
    <a:masterClrMapping/>
  </p:clrMapOvr>
  <p:transition>
    <p:sndAc>
      <p:stSnd>
        <p:snd r:embed="rId2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CF8F1372-47CC-1BAC-FE4E-57082FC4EF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The internet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E97BA6A9-1A00-2427-AB14-005B8A4C1CF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195513"/>
            <a:ext cx="7991475" cy="2312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 internet is the largest WAN in the world.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It is a global network of networks.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There are potentially billions of devices connected to the internet at any one time.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Can you foresee some potential problems with this?</a:t>
            </a:r>
          </a:p>
        </p:txBody>
      </p:sp>
      <p:sp>
        <p:nvSpPr>
          <p:cNvPr id="29700" name="Footer Placeholder 3">
            <a:extLst>
              <a:ext uri="{FF2B5EF4-FFF2-40B4-BE49-F238E27FC236}">
                <a16:creationId xmlns:a16="http://schemas.microsoft.com/office/drawing/2014/main" id="{F6D179AE-57CB-D06E-4A53-D1E8F1AB77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B804D4F82C0B4088CBB3A2B255BE33" ma:contentTypeVersion="10" ma:contentTypeDescription="Create a new document." ma:contentTypeScope="" ma:versionID="9dd467f5b98a06adbdb65b906ead4f14">
  <xsd:schema xmlns:xsd="http://www.w3.org/2001/XMLSchema" xmlns:xs="http://www.w3.org/2001/XMLSchema" xmlns:p="http://schemas.microsoft.com/office/2006/metadata/properties" xmlns:ns3="d445d462-2029-4cec-993f-47750f9ae382" targetNamespace="http://schemas.microsoft.com/office/2006/metadata/properties" ma:root="true" ma:fieldsID="74b3ba64298967c8c6878c979b282dd8" ns3:_="">
    <xsd:import namespace="d445d462-2029-4cec-993f-47750f9ae38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5d462-2029-4cec-993f-47750f9ae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146F69-07D8-4658-8F13-6984B144D7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ECDD99-D2E1-4377-B80B-7B42223D53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5d462-2029-4cec-993f-47750f9ae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3687</TotalTime>
  <Words>1009</Words>
  <Application>Microsoft Macintosh PowerPoint</Application>
  <PresentationFormat>On-screen Show (4:3)</PresentationFormat>
  <Paragraphs>119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Wingdings</vt:lpstr>
      <vt:lpstr>Verdana</vt:lpstr>
      <vt:lpstr>Times New Roman</vt:lpstr>
      <vt:lpstr>Calibri</vt:lpstr>
      <vt:lpstr>1_TitleSlide</vt:lpstr>
      <vt:lpstr>PowerPoint Presentation</vt:lpstr>
      <vt:lpstr>Learning objectives</vt:lpstr>
      <vt:lpstr>How useful is a stand-alone computer?</vt:lpstr>
      <vt:lpstr>Think about computer networks</vt:lpstr>
      <vt:lpstr>Categorising a network</vt:lpstr>
      <vt:lpstr>What type of network am I using?</vt:lpstr>
      <vt:lpstr>Why organisations have WANs</vt:lpstr>
      <vt:lpstr>Benefits of networks</vt:lpstr>
      <vt:lpstr>The internet</vt:lpstr>
      <vt:lpstr>Connecting globally</vt:lpstr>
      <vt:lpstr>Finding the device you need</vt:lpstr>
      <vt:lpstr>IP Addresses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333</cp:revision>
  <cp:lastPrinted>2020-05-14T16:41:42Z</cp:lastPrinted>
  <dcterms:created xsi:type="dcterms:W3CDTF">2010-12-13T13:21:58Z</dcterms:created>
  <dcterms:modified xsi:type="dcterms:W3CDTF">2022-10-14T13:30:45Z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